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Barlow" pitchFamily="2" charset="77"/>
      <p:regular r:id="rId13"/>
      <p:bold r:id="rId14"/>
      <p:italic r:id="rId15"/>
      <p:boldItalic r:id="rId16"/>
    </p:embeddedFont>
    <p:embeddedFont>
      <p:font typeface="Barlow ExtraBold" panose="020F0502020204030204" pitchFamily="34" charset="0"/>
      <p:bold r:id="rId17"/>
      <p:italic r:id="rId18"/>
      <p:boldItalic r:id="rId19"/>
    </p:embeddedFont>
    <p:embeddedFont>
      <p:font typeface="Bebas Neue" panose="020B0606020202050201" pitchFamily="34" charset="77"/>
      <p:regular r:id="rId20"/>
    </p:embeddedFont>
    <p:embeddedFont>
      <p:font typeface="Special Elite" panose="02000506000000020004" pitchFamily="2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8"/>
  </p:normalViewPr>
  <p:slideViewPr>
    <p:cSldViewPr snapToGrid="0">
      <p:cViewPr varScale="1">
        <p:scale>
          <a:sx n="120" d="100"/>
          <a:sy n="120" d="100"/>
        </p:scale>
        <p:origin x="200" y="8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08e67e88ad_5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08e67e88ad_5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08e67e88ad_4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08e67e88ad_4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08e67e88ad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08e67e88ad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08e67e88ad_4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08e67e88ad_4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08e67e88ad_4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08e67e88ad_4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08e67e88ad_4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08e67e88ad_4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08e67e88ad_4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08e67e88ad_4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08e67e88ad_4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08e67e88ad_4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08e67e88ad_4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08e67e88ad_4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08e67e88ad_4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08e67e88ad_4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flaticon.com/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hyperlink" Target="https://www.freepik.com/" TargetMode="External"/><Relationship Id="rId9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69825" y="1162650"/>
            <a:ext cx="5804400" cy="2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41895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009" y="3986746"/>
            <a:ext cx="999261" cy="95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3955" r="41134" b="58653"/>
          <a:stretch/>
        </p:blipFill>
        <p:spPr>
          <a:xfrm>
            <a:off x="7067950" y="3637801"/>
            <a:ext cx="2364150" cy="156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4726" y="218883"/>
            <a:ext cx="999261" cy="95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38" y="225250"/>
            <a:ext cx="1196832" cy="248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4726" y="1295561"/>
            <a:ext cx="999261" cy="95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9319" y="2452524"/>
            <a:ext cx="1082038" cy="103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20725" y="2793825"/>
            <a:ext cx="1540249" cy="52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7666" y="3947063"/>
            <a:ext cx="1082038" cy="103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79324" y="3257351"/>
            <a:ext cx="1540249" cy="52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7708" y="218883"/>
            <a:ext cx="999261" cy="95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7212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1975800" y="3083275"/>
            <a:ext cx="51924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875" y="-434073"/>
            <a:ext cx="1324725" cy="23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957" y="389494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8538" y="389494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50898" y="2059987"/>
            <a:ext cx="2124925" cy="7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129324">
            <a:off x="6933325" y="-867537"/>
            <a:ext cx="2991147" cy="286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03495" y="272849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707" y="3894943"/>
            <a:ext cx="1050788" cy="100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643800" y="1742775"/>
            <a:ext cx="2751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" hasCustomPrompt="1"/>
          </p:nvPr>
        </p:nvSpPr>
        <p:spPr>
          <a:xfrm>
            <a:off x="643800" y="1149600"/>
            <a:ext cx="14052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643800" y="2329300"/>
            <a:ext cx="220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3"/>
          </p:nvPr>
        </p:nvSpPr>
        <p:spPr>
          <a:xfrm>
            <a:off x="3357150" y="1742775"/>
            <a:ext cx="2751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4" hasCustomPrompt="1"/>
          </p:nvPr>
        </p:nvSpPr>
        <p:spPr>
          <a:xfrm>
            <a:off x="3357156" y="1149600"/>
            <a:ext cx="14052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5"/>
          </p:nvPr>
        </p:nvSpPr>
        <p:spPr>
          <a:xfrm>
            <a:off x="3357150" y="2329300"/>
            <a:ext cx="220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6"/>
          </p:nvPr>
        </p:nvSpPr>
        <p:spPr>
          <a:xfrm>
            <a:off x="6070499" y="1742775"/>
            <a:ext cx="2751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7" hasCustomPrompt="1"/>
          </p:nvPr>
        </p:nvSpPr>
        <p:spPr>
          <a:xfrm>
            <a:off x="6070512" y="1149600"/>
            <a:ext cx="14052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8"/>
          </p:nvPr>
        </p:nvSpPr>
        <p:spPr>
          <a:xfrm>
            <a:off x="6070502" y="2329300"/>
            <a:ext cx="220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9"/>
          </p:nvPr>
        </p:nvSpPr>
        <p:spPr>
          <a:xfrm>
            <a:off x="643800" y="3532175"/>
            <a:ext cx="2751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13" hasCustomPrompt="1"/>
          </p:nvPr>
        </p:nvSpPr>
        <p:spPr>
          <a:xfrm>
            <a:off x="643800" y="2939000"/>
            <a:ext cx="14052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4"/>
          </p:nvPr>
        </p:nvSpPr>
        <p:spPr>
          <a:xfrm>
            <a:off x="643800" y="4118700"/>
            <a:ext cx="220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15"/>
          </p:nvPr>
        </p:nvSpPr>
        <p:spPr>
          <a:xfrm>
            <a:off x="3357150" y="3532175"/>
            <a:ext cx="2751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6" hasCustomPrompt="1"/>
          </p:nvPr>
        </p:nvSpPr>
        <p:spPr>
          <a:xfrm>
            <a:off x="3357156" y="2939000"/>
            <a:ext cx="14052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7"/>
          </p:nvPr>
        </p:nvSpPr>
        <p:spPr>
          <a:xfrm>
            <a:off x="3357150" y="4118700"/>
            <a:ext cx="220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8"/>
          </p:nvPr>
        </p:nvSpPr>
        <p:spPr>
          <a:xfrm>
            <a:off x="6070499" y="3532175"/>
            <a:ext cx="2751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19" hasCustomPrompt="1"/>
          </p:nvPr>
        </p:nvSpPr>
        <p:spPr>
          <a:xfrm>
            <a:off x="6070512" y="2939000"/>
            <a:ext cx="14052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20"/>
          </p:nvPr>
        </p:nvSpPr>
        <p:spPr>
          <a:xfrm>
            <a:off x="6070502" y="4118700"/>
            <a:ext cx="2201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2306" y="277024"/>
            <a:ext cx="979894" cy="9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200" y="1742988"/>
            <a:ext cx="1366625" cy="28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2975" y="277034"/>
            <a:ext cx="979894" cy="939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>
            <a:spLocks noGrp="1"/>
          </p:cNvSpPr>
          <p:nvPr>
            <p:ph type="title"/>
          </p:nvPr>
        </p:nvSpPr>
        <p:spPr>
          <a:xfrm>
            <a:off x="2290025" y="27069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1"/>
          </p:nvPr>
        </p:nvSpPr>
        <p:spPr>
          <a:xfrm>
            <a:off x="1800300" y="1340500"/>
            <a:ext cx="5543400" cy="14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123" name="Google Shape;12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7968" y="2836466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7968" y="3965116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557" y="389494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238" y="389494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757247" y="-196372"/>
            <a:ext cx="1238678" cy="196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93175" y="2770067"/>
            <a:ext cx="1619672" cy="55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9639" y="3177365"/>
            <a:ext cx="1619672" cy="55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4248" y="-196375"/>
            <a:ext cx="1050788" cy="100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649615" y="-137066"/>
            <a:ext cx="2332550" cy="22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>
            <a:spLocks noGrp="1"/>
          </p:cNvSpPr>
          <p:nvPr>
            <p:ph type="subTitle" idx="1"/>
          </p:nvPr>
        </p:nvSpPr>
        <p:spPr>
          <a:xfrm>
            <a:off x="720000" y="2725725"/>
            <a:ext cx="4243200" cy="11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720000" y="1194700"/>
            <a:ext cx="3320100" cy="15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25207" y="2382012"/>
            <a:ext cx="1235545" cy="1184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035" y="-1438549"/>
            <a:ext cx="3744850" cy="359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441" y="-387878"/>
            <a:ext cx="2337575" cy="22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5207" y="3704637"/>
            <a:ext cx="1235545" cy="1184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6791450" y="3511526"/>
            <a:ext cx="2857150" cy="72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7339925" y="3511526"/>
            <a:ext cx="2857150" cy="72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>
            <a:spLocks noGrp="1"/>
          </p:cNvSpPr>
          <p:nvPr>
            <p:ph type="subTitle" idx="1"/>
          </p:nvPr>
        </p:nvSpPr>
        <p:spPr>
          <a:xfrm>
            <a:off x="4123300" y="2899250"/>
            <a:ext cx="43008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/>
          </p:nvPr>
        </p:nvSpPr>
        <p:spPr>
          <a:xfrm>
            <a:off x="3713750" y="1441725"/>
            <a:ext cx="4710300" cy="13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679334" y="4834596"/>
            <a:ext cx="2600394" cy="72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29324">
            <a:off x="7178250" y="-1194112"/>
            <a:ext cx="2991147" cy="2867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45" y="2582568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5857" y="37614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438" y="37614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438" y="1441718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79384" y="4834596"/>
            <a:ext cx="2600394" cy="72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3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372175" y="-443626"/>
            <a:ext cx="1161875" cy="20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350" y="166364"/>
            <a:ext cx="910450" cy="8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3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41525" y="-803175"/>
            <a:ext cx="2322975" cy="22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738" y="227685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1043850" y="3423177"/>
            <a:ext cx="1324725" cy="23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3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62" name="Google Shape;16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7968" y="2836466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968" y="3965116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741000" y="-307773"/>
            <a:ext cx="1324725" cy="23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3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372175" y="-443626"/>
            <a:ext cx="1161875" cy="20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350" y="166364"/>
            <a:ext cx="910450" cy="8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42375" y="2098250"/>
            <a:ext cx="3539100" cy="1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42375" y="804425"/>
            <a:ext cx="2086500" cy="13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742375" y="3611350"/>
            <a:ext cx="3371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4943" y="2780919"/>
            <a:ext cx="1036983" cy="99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4943" y="3894745"/>
            <a:ext cx="1036983" cy="99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 rotWithShape="1">
          <a:blip r:embed="rId3">
            <a:alphaModFix/>
          </a:blip>
          <a:srcRect t="57730" r="41134" b="4879"/>
          <a:stretch/>
        </p:blipFill>
        <p:spPr>
          <a:xfrm>
            <a:off x="5612681" y="17400"/>
            <a:ext cx="3962618" cy="241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7545" y="2824474"/>
            <a:ext cx="1242011" cy="258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800" y="686477"/>
            <a:ext cx="1122883" cy="107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9265" y="2523450"/>
            <a:ext cx="1122883" cy="1076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3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3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924929" y="295520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709164" y="320849"/>
            <a:ext cx="1050800" cy="956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777436" y="320849"/>
            <a:ext cx="1050800" cy="956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13095" y="4015500"/>
            <a:ext cx="2213425" cy="6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13096" y="4526175"/>
            <a:ext cx="2213425" cy="6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720000" y="1331172"/>
            <a:ext cx="4147200" cy="18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1"/>
          </p:nvPr>
        </p:nvSpPr>
        <p:spPr>
          <a:xfrm>
            <a:off x="720000" y="3196472"/>
            <a:ext cx="3669900" cy="9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55198" y="-365149"/>
            <a:ext cx="3848850" cy="369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subTitle" idx="1"/>
          </p:nvPr>
        </p:nvSpPr>
        <p:spPr>
          <a:xfrm>
            <a:off x="1709863" y="320487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lt2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subTitle" idx="2"/>
          </p:nvPr>
        </p:nvSpPr>
        <p:spPr>
          <a:xfrm>
            <a:off x="4526538" y="320487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lt2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ubTitle" idx="3"/>
          </p:nvPr>
        </p:nvSpPr>
        <p:spPr>
          <a:xfrm>
            <a:off x="1709863" y="374270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ubTitle" idx="4"/>
          </p:nvPr>
        </p:nvSpPr>
        <p:spPr>
          <a:xfrm>
            <a:off x="4526538" y="374270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41525" y="-803175"/>
            <a:ext cx="2322975" cy="22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738" y="227685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45" y="3847418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38" y="2706568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2350" y="2577327"/>
            <a:ext cx="1324725" cy="23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720000" y="199213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1"/>
          </p:nvPr>
        </p:nvSpPr>
        <p:spPr>
          <a:xfrm>
            <a:off x="720000" y="2578670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title" idx="2"/>
          </p:nvPr>
        </p:nvSpPr>
        <p:spPr>
          <a:xfrm>
            <a:off x="3403800" y="199213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3"/>
          </p:nvPr>
        </p:nvSpPr>
        <p:spPr>
          <a:xfrm>
            <a:off x="3403800" y="2578670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title" idx="4"/>
          </p:nvPr>
        </p:nvSpPr>
        <p:spPr>
          <a:xfrm>
            <a:off x="6087600" y="199213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5"/>
          </p:nvPr>
        </p:nvSpPr>
        <p:spPr>
          <a:xfrm>
            <a:off x="6087600" y="2578670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1557" y="389494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38" y="389494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702486" y="602240"/>
            <a:ext cx="1619671" cy="55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658950" y="127092"/>
            <a:ext cx="1619671" cy="55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8960" y="3780309"/>
            <a:ext cx="2332550" cy="22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720000" y="30329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subTitle" idx="1"/>
          </p:nvPr>
        </p:nvSpPr>
        <p:spPr>
          <a:xfrm>
            <a:off x="720000" y="3543266"/>
            <a:ext cx="2336400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title" idx="2"/>
          </p:nvPr>
        </p:nvSpPr>
        <p:spPr>
          <a:xfrm>
            <a:off x="3403800" y="30329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subTitle" idx="3"/>
          </p:nvPr>
        </p:nvSpPr>
        <p:spPr>
          <a:xfrm>
            <a:off x="3403800" y="3543266"/>
            <a:ext cx="2336400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title" idx="4"/>
          </p:nvPr>
        </p:nvSpPr>
        <p:spPr>
          <a:xfrm>
            <a:off x="6087600" y="30329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subTitle" idx="5"/>
          </p:nvPr>
        </p:nvSpPr>
        <p:spPr>
          <a:xfrm>
            <a:off x="6087600" y="3543266"/>
            <a:ext cx="2336400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345765" y="-579087"/>
            <a:ext cx="1324725" cy="26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 rotWithShape="1">
          <a:blip r:embed="rId3">
            <a:alphaModFix/>
          </a:blip>
          <a:srcRect l="41138"/>
          <a:stretch/>
        </p:blipFill>
        <p:spPr>
          <a:xfrm rot="5400000">
            <a:off x="5678333" y="201631"/>
            <a:ext cx="1302850" cy="617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 rotWithShape="1">
          <a:blip r:embed="rId3">
            <a:alphaModFix/>
          </a:blip>
          <a:srcRect l="41455"/>
          <a:stretch/>
        </p:blipFill>
        <p:spPr>
          <a:xfrm rot="5400000">
            <a:off x="5171165" y="205142"/>
            <a:ext cx="1295828" cy="617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title"/>
          </p:nvPr>
        </p:nvSpPr>
        <p:spPr>
          <a:xfrm>
            <a:off x="1195860" y="16828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ubTitle" idx="1"/>
          </p:nvPr>
        </p:nvSpPr>
        <p:spPr>
          <a:xfrm>
            <a:off x="1195860" y="22693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title" idx="2"/>
          </p:nvPr>
        </p:nvSpPr>
        <p:spPr>
          <a:xfrm>
            <a:off x="5081040" y="16828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subTitle" idx="3"/>
          </p:nvPr>
        </p:nvSpPr>
        <p:spPr>
          <a:xfrm>
            <a:off x="5081040" y="22693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title" idx="4"/>
          </p:nvPr>
        </p:nvSpPr>
        <p:spPr>
          <a:xfrm>
            <a:off x="1195860" y="31162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subTitle" idx="5"/>
          </p:nvPr>
        </p:nvSpPr>
        <p:spPr>
          <a:xfrm>
            <a:off x="1195860" y="37027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title" idx="6"/>
          </p:nvPr>
        </p:nvSpPr>
        <p:spPr>
          <a:xfrm>
            <a:off x="5081040" y="3116250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subTitle" idx="7"/>
          </p:nvPr>
        </p:nvSpPr>
        <p:spPr>
          <a:xfrm>
            <a:off x="5081040" y="3702775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6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890708" y="199135"/>
            <a:ext cx="999261" cy="95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13825" y="3811450"/>
            <a:ext cx="1082038" cy="103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764054" y="4483571"/>
            <a:ext cx="1540249" cy="525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719977" y="1606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subTitle" idx="1"/>
          </p:nvPr>
        </p:nvSpPr>
        <p:spPr>
          <a:xfrm>
            <a:off x="719977" y="2193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title" idx="2"/>
          </p:nvPr>
        </p:nvSpPr>
        <p:spPr>
          <a:xfrm>
            <a:off x="3419247" y="1606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subTitle" idx="3"/>
          </p:nvPr>
        </p:nvSpPr>
        <p:spPr>
          <a:xfrm>
            <a:off x="3419247" y="2193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title" idx="4"/>
          </p:nvPr>
        </p:nvSpPr>
        <p:spPr>
          <a:xfrm>
            <a:off x="719977" y="30400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subTitle" idx="5"/>
          </p:nvPr>
        </p:nvSpPr>
        <p:spPr>
          <a:xfrm>
            <a:off x="719977" y="3626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title" idx="6"/>
          </p:nvPr>
        </p:nvSpPr>
        <p:spPr>
          <a:xfrm>
            <a:off x="3419247" y="30400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subTitle" idx="7"/>
          </p:nvPr>
        </p:nvSpPr>
        <p:spPr>
          <a:xfrm>
            <a:off x="3419247" y="3626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title" idx="8"/>
          </p:nvPr>
        </p:nvSpPr>
        <p:spPr>
          <a:xfrm>
            <a:off x="6118523" y="1606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8" name="Google Shape;238;p27"/>
          <p:cNvSpPr txBox="1">
            <a:spLocks noGrp="1"/>
          </p:cNvSpPr>
          <p:nvPr>
            <p:ph type="subTitle" idx="9"/>
          </p:nvPr>
        </p:nvSpPr>
        <p:spPr>
          <a:xfrm>
            <a:off x="6118523" y="2193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title" idx="13"/>
          </p:nvPr>
        </p:nvSpPr>
        <p:spPr>
          <a:xfrm>
            <a:off x="6118523" y="30400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subTitle" idx="14"/>
          </p:nvPr>
        </p:nvSpPr>
        <p:spPr>
          <a:xfrm>
            <a:off x="6118523" y="3626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857501" y="296605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718451" y="296605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12823" y="4309612"/>
            <a:ext cx="2124925" cy="7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>
            <a:spLocks noGrp="1"/>
          </p:cNvSpPr>
          <p:nvPr>
            <p:ph type="title" hasCustomPrompt="1"/>
          </p:nvPr>
        </p:nvSpPr>
        <p:spPr>
          <a:xfrm>
            <a:off x="1951500" y="387600"/>
            <a:ext cx="5241000" cy="1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7" name="Google Shape;247;p28"/>
          <p:cNvSpPr txBox="1">
            <a:spLocks noGrp="1"/>
          </p:cNvSpPr>
          <p:nvPr>
            <p:ph type="subTitle" idx="1"/>
          </p:nvPr>
        </p:nvSpPr>
        <p:spPr>
          <a:xfrm>
            <a:off x="1951500" y="1398427"/>
            <a:ext cx="5241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8"/>
          <p:cNvSpPr txBox="1">
            <a:spLocks noGrp="1"/>
          </p:cNvSpPr>
          <p:nvPr>
            <p:ph type="title" idx="2" hasCustomPrompt="1"/>
          </p:nvPr>
        </p:nvSpPr>
        <p:spPr>
          <a:xfrm>
            <a:off x="1951500" y="1843752"/>
            <a:ext cx="5241000" cy="1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3"/>
          </p:nvPr>
        </p:nvSpPr>
        <p:spPr>
          <a:xfrm>
            <a:off x="1951500" y="2854569"/>
            <a:ext cx="5241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title" idx="4" hasCustomPrompt="1"/>
          </p:nvPr>
        </p:nvSpPr>
        <p:spPr>
          <a:xfrm>
            <a:off x="1951500" y="3299901"/>
            <a:ext cx="5241000" cy="1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1" name="Google Shape;251;p28"/>
          <p:cNvSpPr txBox="1">
            <a:spLocks noGrp="1"/>
          </p:cNvSpPr>
          <p:nvPr>
            <p:ph type="subTitle" idx="5"/>
          </p:nvPr>
        </p:nvSpPr>
        <p:spPr>
          <a:xfrm>
            <a:off x="1951500" y="4310724"/>
            <a:ext cx="5241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2" name="Google Shape;252;p28"/>
          <p:cNvPicPr preferRelativeResize="0"/>
          <p:nvPr/>
        </p:nvPicPr>
        <p:blipFill rotWithShape="1">
          <a:blip r:embed="rId2">
            <a:alphaModFix/>
          </a:blip>
          <a:srcRect l="41138"/>
          <a:stretch/>
        </p:blipFill>
        <p:spPr>
          <a:xfrm rot="-5400000">
            <a:off x="7223238" y="4680712"/>
            <a:ext cx="1530625" cy="7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45" y="2582568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238" y="37614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238" y="1441718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 rotWithShape="1">
          <a:blip r:embed="rId2">
            <a:alphaModFix/>
          </a:blip>
          <a:srcRect l="41455"/>
          <a:stretch/>
        </p:blipFill>
        <p:spPr>
          <a:xfrm rot="-5400000">
            <a:off x="7827313" y="4676587"/>
            <a:ext cx="1522375" cy="7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932" y="2875000"/>
            <a:ext cx="1235545" cy="118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ctrTitle"/>
          </p:nvPr>
        </p:nvSpPr>
        <p:spPr>
          <a:xfrm>
            <a:off x="2429950" y="4412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subTitle" idx="1"/>
          </p:nvPr>
        </p:nvSpPr>
        <p:spPr>
          <a:xfrm>
            <a:off x="2425075" y="1475950"/>
            <a:ext cx="4293900" cy="13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1" name="Google Shape;261;p29"/>
          <p:cNvSpPr txBox="1"/>
          <p:nvPr/>
        </p:nvSpPr>
        <p:spPr>
          <a:xfrm>
            <a:off x="2815250" y="3408718"/>
            <a:ext cx="35136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-GB" sz="1200" b="1" dirty="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-GB" sz="1200" b="1" dirty="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infographics &amp; images by </a:t>
            </a:r>
            <a:r>
              <a:rPr lang="en-GB" sz="1200" b="1" dirty="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62" name="Google Shape;26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875" y="-434073"/>
            <a:ext cx="1324725" cy="23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50898" y="2059987"/>
            <a:ext cx="2124925" cy="7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307" y="389494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890708" y="264935"/>
            <a:ext cx="999261" cy="95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773509" y="2495886"/>
            <a:ext cx="1196832" cy="248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805455" y="1890147"/>
            <a:ext cx="1540249" cy="52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6615275" y="225250"/>
            <a:ext cx="1082038" cy="103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764054" y="1426621"/>
            <a:ext cx="1540249" cy="52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8301" y="2836393"/>
            <a:ext cx="1050788" cy="100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32604" y="216001"/>
            <a:ext cx="2600394" cy="72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618368" y="374911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824793" y="143532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824793" y="374904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759218" y="374904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32604" y="815951"/>
            <a:ext cx="2600394" cy="72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45" y="3847418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438" y="2706568"/>
            <a:ext cx="1050788" cy="100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8957575" y="-380186"/>
            <a:ext cx="1211650" cy="22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183" y="218883"/>
            <a:ext cx="999261" cy="95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14499" y="2713779"/>
            <a:ext cx="1324727" cy="2859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720" y="267984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6713" y="3761668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179004" y="3651346"/>
            <a:ext cx="2600394" cy="72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1525" y="230200"/>
            <a:ext cx="2322975" cy="22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838" y="3761668"/>
            <a:ext cx="1050788" cy="100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 1">
  <p:cSld name="BLANK_1_1_1_1_1_1_1_1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85898" y="1540455"/>
            <a:ext cx="1036983" cy="99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85898" y="426630"/>
            <a:ext cx="1036983" cy="99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 rotWithShape="1">
          <a:blip r:embed="rId3">
            <a:alphaModFix/>
          </a:blip>
          <a:srcRect t="57730" r="41134" b="4879"/>
          <a:stretch/>
        </p:blipFill>
        <p:spPr>
          <a:xfrm rot="10800000">
            <a:off x="43525" y="2883455"/>
            <a:ext cx="3962618" cy="241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258268" y="-91425"/>
            <a:ext cx="1242011" cy="258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6246" y="2238621"/>
            <a:ext cx="3335250" cy="31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5" name="Google Shape;29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1481263" y="2074525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lt2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4755138" y="2074525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lt2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1481263" y="26123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4"/>
          </p:nvPr>
        </p:nvSpPr>
        <p:spPr>
          <a:xfrm>
            <a:off x="4755138" y="26123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816151" y="296605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677101" y="296605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816151" y="1429055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 rotWithShape="1">
          <a:blip r:embed="rId4">
            <a:alphaModFix/>
          </a:blip>
          <a:srcRect b="40130"/>
          <a:stretch/>
        </p:blipFill>
        <p:spPr>
          <a:xfrm rot="5400000">
            <a:off x="-104288" y="3784462"/>
            <a:ext cx="1324725" cy="139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3976" y="4052141"/>
            <a:ext cx="1007375" cy="965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2741" y="3630547"/>
            <a:ext cx="2337575" cy="22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3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3322" y="4085178"/>
            <a:ext cx="1238678" cy="196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70" y="2889555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763785">
            <a:off x="6856975" y="-1115488"/>
            <a:ext cx="2991147" cy="2867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6" name="Google Shape;5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14499" y="2713779"/>
            <a:ext cx="1324727" cy="2859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720" y="267984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6713" y="3761668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179004" y="3651346"/>
            <a:ext cx="2600394" cy="72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1525" y="230200"/>
            <a:ext cx="2322975" cy="22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838" y="3761668"/>
            <a:ext cx="1050788" cy="100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2430450" y="1307100"/>
            <a:ext cx="4283100" cy="22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64" name="Google Shape;6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875" y="1329002"/>
            <a:ext cx="1324725" cy="23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50" y="149568"/>
            <a:ext cx="1050800" cy="100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857" y="389494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438" y="389494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8552" y="1957262"/>
            <a:ext cx="2124925" cy="7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8552" y="1498837"/>
            <a:ext cx="2124925" cy="7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3501" y="274734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069474" y="3176175"/>
            <a:ext cx="1324725" cy="24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129324">
            <a:off x="6358387" y="-812012"/>
            <a:ext cx="2991147" cy="2867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287100" y="1506588"/>
            <a:ext cx="4569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2241450" y="2487913"/>
            <a:ext cx="46611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6" name="Google Shape;7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3501" y="278344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415419" y="4703934"/>
            <a:ext cx="1619672" cy="55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890567" y="4660398"/>
            <a:ext cx="1619672" cy="55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83322" y="-447172"/>
            <a:ext cx="1238678" cy="196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270" y="183094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6285" y="-719041"/>
            <a:ext cx="2332550" cy="22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 rotWithShape="1">
          <a:blip r:embed="rId7">
            <a:alphaModFix/>
          </a:blip>
          <a:srcRect t="57730" r="41134" b="4879"/>
          <a:stretch/>
        </p:blipFill>
        <p:spPr>
          <a:xfrm rot="10800000">
            <a:off x="-1950326" y="3261200"/>
            <a:ext cx="3372326" cy="205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 rot="10800000">
            <a:off x="-8000" y="-43125"/>
            <a:ext cx="9160500" cy="5186700"/>
          </a:xfrm>
          <a:prstGeom prst="rect">
            <a:avLst/>
          </a:prstGeom>
          <a:gradFill>
            <a:gsLst>
              <a:gs pos="0">
                <a:srgbClr val="191919">
                  <a:alpha val="17254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0"/>
          <p:cNvSpPr txBox="1">
            <a:spLocks noGrp="1"/>
          </p:cNvSpPr>
          <p:nvPr>
            <p:ph type="title"/>
          </p:nvPr>
        </p:nvSpPr>
        <p:spPr>
          <a:xfrm>
            <a:off x="1452300" y="3675375"/>
            <a:ext cx="6239400" cy="11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3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/>
          <p:nvPr/>
        </p:nvSpPr>
        <p:spPr>
          <a:xfrm>
            <a:off x="139525" y="530175"/>
            <a:ext cx="5078400" cy="393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854725" y="666500"/>
            <a:ext cx="3648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dirty="0">
                <a:latin typeface="Bebas Neue"/>
                <a:ea typeface="Bebas Neue"/>
                <a:cs typeface="Bebas Neue"/>
                <a:sym typeface="Bebas Neue"/>
              </a:rPr>
              <a:t>ATL- MARATHON </a:t>
            </a:r>
            <a:endParaRPr sz="42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547850" y="1497800"/>
            <a:ext cx="43548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 dirty="0">
                <a:latin typeface="Bebas Neue"/>
                <a:ea typeface="Bebas Neue"/>
                <a:cs typeface="Bebas Neue"/>
                <a:sym typeface="Bebas Neue"/>
              </a:rPr>
              <a:t>DEVELOPMENT </a:t>
            </a:r>
            <a:endParaRPr sz="32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03" name="Google Shape;303;p34"/>
          <p:cNvSpPr txBox="1"/>
          <p:nvPr/>
        </p:nvSpPr>
        <p:spPr>
          <a:xfrm>
            <a:off x="2856350" y="1597850"/>
            <a:ext cx="204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Barlow"/>
                <a:ea typeface="Barlow"/>
                <a:cs typeface="Barlow"/>
                <a:sym typeface="Barlow"/>
              </a:rPr>
              <a:t>DRINKING WATER &amp;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Barlow"/>
                <a:ea typeface="Barlow"/>
                <a:cs typeface="Barlow"/>
                <a:sym typeface="Barlow"/>
              </a:rPr>
              <a:t>SANITATION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4" name="Google Shape;304;p34"/>
          <p:cNvSpPr txBox="1"/>
          <p:nvPr/>
        </p:nvSpPr>
        <p:spPr>
          <a:xfrm>
            <a:off x="1338375" y="3370350"/>
            <a:ext cx="3648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Barlow"/>
                <a:ea typeface="Barlow"/>
                <a:cs typeface="Barlow"/>
                <a:sym typeface="Barlow"/>
              </a:rPr>
              <a:t>ARNAV VENKATESH ・VIHAAN M SHETTY ・SANAY PAREEK</a:t>
            </a:r>
            <a:endParaRPr sz="1000" dirty="0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Barlow"/>
                <a:ea typeface="Barlow"/>
                <a:cs typeface="Barlow"/>
                <a:sym typeface="Barlow"/>
              </a:rPr>
              <a:t>                    from  </a:t>
            </a:r>
            <a:r>
              <a:rPr lang="en-GB" sz="1000" dirty="0">
                <a:latin typeface="Barlow ExtraBold"/>
                <a:ea typeface="Barlow ExtraBold"/>
                <a:cs typeface="Barlow ExtraBold"/>
                <a:sym typeface="Barlow ExtraBold"/>
              </a:rPr>
              <a:t>N.H.V.P.S, Bengaluru</a:t>
            </a:r>
            <a:endParaRPr sz="1000" dirty="0"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Barlow ExtraBold"/>
              <a:ea typeface="Barlow ExtraBold"/>
              <a:cs typeface="Barlow ExtraBold"/>
              <a:sym typeface="Barlow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Barlow"/>
                <a:ea typeface="Barlow"/>
                <a:cs typeface="Barlow"/>
                <a:sym typeface="Barlow"/>
              </a:rPr>
              <a:t>   w/ </a:t>
            </a:r>
            <a:r>
              <a:rPr lang="en-GB" sz="1000" dirty="0">
                <a:latin typeface="Barlow ExtraBold"/>
                <a:ea typeface="Barlow ExtraBold"/>
                <a:cs typeface="Barlow ExtraBold"/>
                <a:sym typeface="Barlow ExtraBold"/>
              </a:rPr>
              <a:t>Rashtrotthana Vidya Kendra, Bengaluru</a:t>
            </a:r>
            <a:endParaRPr sz="1000" dirty="0"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05" name="Google Shape;305;p34"/>
          <p:cNvSpPr txBox="1"/>
          <p:nvPr/>
        </p:nvSpPr>
        <p:spPr>
          <a:xfrm>
            <a:off x="1905950" y="1309275"/>
            <a:ext cx="163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Barlow"/>
                <a:ea typeface="Barlow"/>
                <a:cs typeface="Barlow"/>
                <a:sym typeface="Barlow"/>
              </a:rPr>
              <a:t>—------------------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668700" y="3339600"/>
            <a:ext cx="1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Barlow"/>
                <a:ea typeface="Barlow"/>
                <a:cs typeface="Barlow"/>
                <a:sym typeface="Barlow"/>
              </a:rPr>
              <a:t>IDEA BY: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07" name="Google Shape;3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5791">
            <a:off x="2170142" y="2181884"/>
            <a:ext cx="1017170" cy="1094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 txBox="1">
            <a:spLocks noGrp="1"/>
          </p:cNvSpPr>
          <p:nvPr>
            <p:ph type="title"/>
          </p:nvPr>
        </p:nvSpPr>
        <p:spPr>
          <a:xfrm>
            <a:off x="1284000" y="157212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</a:t>
            </a:r>
            <a:endParaRPr dirty="0"/>
          </a:p>
        </p:txBody>
      </p:sp>
      <p:sp>
        <p:nvSpPr>
          <p:cNvPr id="374" name="Google Shape;374;p43"/>
          <p:cNvSpPr txBox="1">
            <a:spLocks noGrp="1"/>
          </p:cNvSpPr>
          <p:nvPr>
            <p:ph type="subTitle" idx="1"/>
          </p:nvPr>
        </p:nvSpPr>
        <p:spPr>
          <a:xfrm>
            <a:off x="1975800" y="3083275"/>
            <a:ext cx="51924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hope we can create an impact in the society.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>
            <a:spLocks noGrp="1"/>
          </p:cNvSpPr>
          <p:nvPr>
            <p:ph type="subTitle" idx="1"/>
          </p:nvPr>
        </p:nvSpPr>
        <p:spPr>
          <a:xfrm>
            <a:off x="1670075" y="2010475"/>
            <a:ext cx="5543400" cy="14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dirty="0"/>
              <a:t>NECESSITY is the MOTHER of INVENTION</a:t>
            </a:r>
            <a:endParaRPr sz="3400" dirty="0"/>
          </a:p>
        </p:txBody>
      </p:sp>
      <p:pic>
        <p:nvPicPr>
          <p:cNvPr id="313" name="Google Shape;3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075" y="570500"/>
            <a:ext cx="2411901" cy="150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problem and the goal:</a:t>
            </a:r>
            <a:endParaRPr dirty="0"/>
          </a:p>
        </p:txBody>
      </p:sp>
      <p:sp>
        <p:nvSpPr>
          <p:cNvPr id="319" name="Google Shape;319;p36"/>
          <p:cNvSpPr txBox="1">
            <a:spLocks noGrp="1"/>
          </p:cNvSpPr>
          <p:nvPr>
            <p:ph type="body" idx="1"/>
          </p:nvPr>
        </p:nvSpPr>
        <p:spPr>
          <a:xfrm>
            <a:off x="431675" y="1133875"/>
            <a:ext cx="300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Let’s face it. Though India is one of the greatest countries, it has water and sanitation problems. We have shortage of water, unclean water, unhygienic railway toilets among others.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0000"/>
                </a:solidFill>
              </a:rPr>
              <a:t>BUT WAIT! WE HAVE A SOLUTION!!</a:t>
            </a:r>
            <a:endParaRPr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 improve sanitation problems, we need to to encourage private entrepreneurs to take up </a:t>
            </a:r>
            <a:r>
              <a:rPr lang="en-GB" b="1" dirty="0"/>
              <a:t>water purification</a:t>
            </a:r>
            <a:r>
              <a:rPr lang="en-GB" dirty="0"/>
              <a:t>. But with shortage of water, that’s going nowhere.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  here we have our solution to both obtain more water and </a:t>
            </a:r>
            <a:r>
              <a:rPr lang="en-GB" b="1" dirty="0"/>
              <a:t>make it drinkable almost instantly</a:t>
            </a:r>
            <a:r>
              <a:rPr lang="en-GB" dirty="0"/>
              <a:t>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And we have an amazing solution to </a:t>
            </a:r>
            <a:r>
              <a:rPr lang="en-GB" b="1" dirty="0"/>
              <a:t>unclean toilets </a:t>
            </a:r>
            <a:r>
              <a:rPr lang="en-GB" dirty="0"/>
              <a:t>in Railway Stations and trains! Let’s go through them!</a:t>
            </a:r>
            <a:endParaRPr dirty="0"/>
          </a:p>
        </p:txBody>
      </p:sp>
      <p:pic>
        <p:nvPicPr>
          <p:cNvPr id="320" name="Google Shape;320;p36"/>
          <p:cNvPicPr preferRelativeResize="0"/>
          <p:nvPr/>
        </p:nvPicPr>
        <p:blipFill rotWithShape="1">
          <a:blip r:embed="rId3">
            <a:alphaModFix/>
          </a:blip>
          <a:srcRect l="31762" r="7506"/>
          <a:stretch/>
        </p:blipFill>
        <p:spPr>
          <a:xfrm flipH="1">
            <a:off x="3966600" y="2394600"/>
            <a:ext cx="2359925" cy="25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6"/>
          <p:cNvPicPr preferRelativeResize="0"/>
          <p:nvPr/>
        </p:nvPicPr>
        <p:blipFill rotWithShape="1">
          <a:blip r:embed="rId4">
            <a:alphaModFix/>
          </a:blip>
          <a:srcRect l="50817" t="4640" r="1667" b="4911"/>
          <a:stretch/>
        </p:blipFill>
        <p:spPr>
          <a:xfrm>
            <a:off x="6419525" y="1235225"/>
            <a:ext cx="2651775" cy="37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600" y="1235225"/>
            <a:ext cx="2359925" cy="10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>
            <a:spLocks noGrp="1"/>
          </p:cNvSpPr>
          <p:nvPr>
            <p:ph type="title"/>
          </p:nvPr>
        </p:nvSpPr>
        <p:spPr>
          <a:xfrm>
            <a:off x="742375" y="2154725"/>
            <a:ext cx="3539100" cy="1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Drinking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Water</a:t>
            </a:r>
            <a:endParaRPr dirty="0"/>
          </a:p>
        </p:txBody>
      </p:sp>
      <p:sp>
        <p:nvSpPr>
          <p:cNvPr id="328" name="Google Shape;328;p37"/>
          <p:cNvSpPr txBox="1">
            <a:spLocks noGrp="1"/>
          </p:cNvSpPr>
          <p:nvPr>
            <p:ph type="title" idx="2"/>
          </p:nvPr>
        </p:nvSpPr>
        <p:spPr>
          <a:xfrm>
            <a:off x="742375" y="804425"/>
            <a:ext cx="2086500" cy="13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1"/>
          </p:nvPr>
        </p:nvSpPr>
        <p:spPr>
          <a:xfrm>
            <a:off x="797700" y="3515800"/>
            <a:ext cx="4441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/>
              <a:t>Water shortage and our solution</a:t>
            </a:r>
            <a:endParaRPr sz="19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>
            <a:spLocks noGrp="1"/>
          </p:cNvSpPr>
          <p:nvPr>
            <p:ph type="title"/>
          </p:nvPr>
        </p:nvSpPr>
        <p:spPr>
          <a:xfrm>
            <a:off x="720000" y="188050"/>
            <a:ext cx="7704000" cy="6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Cheap and effective desalination:</a:t>
            </a:r>
            <a:endParaRPr sz="3100" dirty="0"/>
          </a:p>
        </p:txBody>
      </p:sp>
      <p:sp>
        <p:nvSpPr>
          <p:cNvPr id="335" name="Google Shape;335;p38"/>
          <p:cNvSpPr txBox="1">
            <a:spLocks noGrp="1"/>
          </p:cNvSpPr>
          <p:nvPr>
            <p:ph type="body" idx="1"/>
          </p:nvPr>
        </p:nvSpPr>
        <p:spPr>
          <a:xfrm>
            <a:off x="431650" y="1052425"/>
            <a:ext cx="3000300" cy="38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know that the Earth is covered with 71% of water. But unfortunately, only 1% of it is drinkable. That’s because we can’t drink the saline sea water.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But here we are! —-------------------------&gt;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contraption where sea water is pumped into a heating dome, and a </a:t>
            </a:r>
            <a:r>
              <a:rPr lang="en-GB" b="1" dirty="0"/>
              <a:t>simple solar powered induction coil</a:t>
            </a:r>
            <a:r>
              <a:rPr lang="en-GB" dirty="0"/>
              <a:t> heats the water. Then, the remaining compound sea water, is flushed back into the sea. However, the heated steam travels into a </a:t>
            </a:r>
            <a:r>
              <a:rPr lang="en-GB" b="1" dirty="0"/>
              <a:t>Liebig’s condenser</a:t>
            </a:r>
            <a:r>
              <a:rPr lang="en-GB" dirty="0"/>
              <a:t> further to be mineralised by standard Mineral Drops which makes it instantly </a:t>
            </a:r>
            <a:r>
              <a:rPr lang="en-GB" b="1" dirty="0"/>
              <a:t>drinkable</a:t>
            </a:r>
            <a:r>
              <a:rPr lang="en-GB" dirty="0"/>
              <a:t> or further mineralised.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But why you ask are such facilities not yet built? That’s because of their cost. So here we have a smaller device, with low cost and maintenance to be deployed on the oceans of India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6" name="Google Shape;3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8100" y="1117525"/>
            <a:ext cx="5223749" cy="393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>
            <a:spLocks noGrp="1"/>
          </p:cNvSpPr>
          <p:nvPr>
            <p:ph type="title"/>
          </p:nvPr>
        </p:nvSpPr>
        <p:spPr>
          <a:xfrm>
            <a:off x="533975" y="128775"/>
            <a:ext cx="53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3D Model:</a:t>
            </a:r>
            <a:endParaRPr dirty="0"/>
          </a:p>
        </p:txBody>
      </p:sp>
      <p:pic>
        <p:nvPicPr>
          <p:cNvPr id="2" name="3D model">
            <a:hlinkClick r:id="" action="ppaction://media"/>
            <a:extLst>
              <a:ext uri="{FF2B5EF4-FFF2-40B4-BE49-F238E27FC236}">
                <a16:creationId xmlns:a16="http://schemas.microsoft.com/office/drawing/2014/main" id="{63FA6E8F-E6A0-0E38-CCA0-63B9A90BBA8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77.0583"/>
                </p14:media>
              </p:ext>
            </p:extLst>
          </p:nvPr>
        </p:nvPicPr>
        <p:blipFill rotWithShape="1">
          <a:blip r:embed="rId5"/>
          <a:srcRect l="21591" t="6087" r="21912" b="5585"/>
          <a:stretch/>
        </p:blipFill>
        <p:spPr>
          <a:xfrm>
            <a:off x="2141621" y="943656"/>
            <a:ext cx="4082716" cy="3989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FCD5E7-43D9-63E8-BB86-918E1DA89EA5}"/>
              </a:ext>
            </a:extLst>
          </p:cNvPr>
          <p:cNvSpPr txBox="1"/>
          <p:nvPr/>
        </p:nvSpPr>
        <p:spPr>
          <a:xfrm>
            <a:off x="3559250" y="4903083"/>
            <a:ext cx="12474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accent4">
                    <a:lumMod val="65000"/>
                  </a:schemeClr>
                </a:solidFill>
              </a:rPr>
              <a:t>3D model  by Vihaan M. Shetty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>
            <a:spLocks noGrp="1"/>
          </p:cNvSpPr>
          <p:nvPr>
            <p:ph type="title"/>
          </p:nvPr>
        </p:nvSpPr>
        <p:spPr>
          <a:xfrm>
            <a:off x="742375" y="2098250"/>
            <a:ext cx="3539100" cy="1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Toilet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Sanitation</a:t>
            </a:r>
            <a:endParaRPr dirty="0"/>
          </a:p>
        </p:txBody>
      </p:sp>
      <p:sp>
        <p:nvSpPr>
          <p:cNvPr id="348" name="Google Shape;348;p40"/>
          <p:cNvSpPr txBox="1">
            <a:spLocks noGrp="1"/>
          </p:cNvSpPr>
          <p:nvPr>
            <p:ph type="title" idx="2"/>
          </p:nvPr>
        </p:nvSpPr>
        <p:spPr>
          <a:xfrm>
            <a:off x="742375" y="804425"/>
            <a:ext cx="2086500" cy="13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349" name="Google Shape;349;p40"/>
          <p:cNvSpPr txBox="1">
            <a:spLocks noGrp="1"/>
          </p:cNvSpPr>
          <p:nvPr>
            <p:ph type="subTitle" idx="1"/>
          </p:nvPr>
        </p:nvSpPr>
        <p:spPr>
          <a:xfrm>
            <a:off x="742375" y="3611350"/>
            <a:ext cx="4645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/>
              <a:t>The Railway sanitation and our solution</a:t>
            </a:r>
            <a:endParaRPr sz="19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E-Toilets - But way better!</a:t>
            </a:r>
            <a:endParaRPr dirty="0"/>
          </a:p>
        </p:txBody>
      </p:sp>
      <p:sp>
        <p:nvSpPr>
          <p:cNvPr id="355" name="Google Shape;355;p41"/>
          <p:cNvSpPr txBox="1">
            <a:spLocks noGrp="1"/>
          </p:cNvSpPr>
          <p:nvPr>
            <p:ph type="body" idx="1"/>
          </p:nvPr>
        </p:nvSpPr>
        <p:spPr>
          <a:xfrm>
            <a:off x="265825" y="1152475"/>
            <a:ext cx="3938400" cy="3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Let’s face it. Railway toilets are not as clean as we want them to be. Despite the efforts of the government, our toilets remain to be unclean. So here’s our solution.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 EToilet is good, but very costly. So we’ve taken an EToilet and ripped apart everything except the structure. Once the person exits, the commode flushes itself.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But here’s the catch, there are 4 nozzles in the corners of the room and they spray jets of</a:t>
            </a:r>
            <a:r>
              <a:rPr lang="en-GB" b="1" dirty="0"/>
              <a:t> caustic soda </a:t>
            </a:r>
            <a:r>
              <a:rPr lang="en-GB" dirty="0"/>
              <a:t>mixed with water around it. All the solid excreta is dissolved and pushed into the commode. Now the flap closes.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 further sanitise the toilet and clear the smells, the nozzles begin to spray normal water everywhere for almost 8 seconds. This goes into 4 small drain holes near the commode and further into a filter (next slide)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There are simple DC motor run fans, next to the commode which dries the place and </a:t>
            </a:r>
            <a:r>
              <a:rPr lang="en-GB" b="1" dirty="0"/>
              <a:t>prepares for the next person in less than 15 seconds!</a:t>
            </a:r>
            <a:endParaRPr b="1" dirty="0"/>
          </a:p>
        </p:txBody>
      </p:sp>
      <p:pic>
        <p:nvPicPr>
          <p:cNvPr id="356" name="Google Shape;356;p41"/>
          <p:cNvPicPr preferRelativeResize="0"/>
          <p:nvPr/>
        </p:nvPicPr>
        <p:blipFill rotWithShape="1">
          <a:blip r:embed="rId3">
            <a:alphaModFix/>
          </a:blip>
          <a:srcRect l="14945" r="19243"/>
          <a:stretch/>
        </p:blipFill>
        <p:spPr>
          <a:xfrm>
            <a:off x="4375749" y="1241395"/>
            <a:ext cx="4002333" cy="3542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5635" y="1236033"/>
            <a:ext cx="6081290" cy="355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5535" y="1236033"/>
            <a:ext cx="6081290" cy="355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5635" y="1236026"/>
            <a:ext cx="6081290" cy="355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6950" y="1017713"/>
            <a:ext cx="6081290" cy="355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78625" y="2341500"/>
            <a:ext cx="2864999" cy="23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we save water:</a:t>
            </a:r>
            <a:endParaRPr dirty="0"/>
          </a:p>
        </p:txBody>
      </p:sp>
      <p:sp>
        <p:nvSpPr>
          <p:cNvPr id="367" name="Google Shape;367;p42"/>
          <p:cNvSpPr txBox="1">
            <a:spLocks noGrp="1"/>
          </p:cNvSpPr>
          <p:nvPr>
            <p:ph type="body" idx="1"/>
          </p:nvPr>
        </p:nvSpPr>
        <p:spPr>
          <a:xfrm>
            <a:off x="245650" y="1292000"/>
            <a:ext cx="3605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 we mentioned, EToilets are neither  cost effective nor do they recycle the water as good as this: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Once the small drains collect the dirty water it is passed into a pipe leading to a filtering unit. In the case of trains, half a carriage can be dedicated to this unit.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unit has a disposable filter (which needs to be replaced at least a month). It makes the </a:t>
            </a:r>
            <a:r>
              <a:rPr lang="en-GB" b="1" dirty="0"/>
              <a:t>water clear </a:t>
            </a:r>
            <a:r>
              <a:rPr lang="en-GB" dirty="0"/>
              <a:t>and further passes it into a pump.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Now the pump has two outlets, one that mixes the water with caustic soda (2 drops per rate of flow) and the other just normal water.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This water is reused again and again, till the toilet goes through a maintenance check, once a month.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No more cleaning the toilet</a:t>
            </a:r>
            <a:r>
              <a:rPr lang="en-GB" dirty="0"/>
              <a:t>! Just once a month!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68" name="Google Shape;3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71950"/>
            <a:ext cx="3900624" cy="39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nformally Solicited Project Proposal by Slidesgo">
  <a:themeElements>
    <a:clrScheme name="Simple Light">
      <a:dk1>
        <a:srgbClr val="191919"/>
      </a:dk1>
      <a:lt1>
        <a:srgbClr val="FFFFFF"/>
      </a:lt1>
      <a:dk2>
        <a:srgbClr val="595959"/>
      </a:dk2>
      <a:lt2>
        <a:srgbClr val="DA906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693</Words>
  <Application>Microsoft Macintosh PowerPoint</Application>
  <PresentationFormat>On-screen Show (16:9)</PresentationFormat>
  <Paragraphs>56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Bebas Neue</vt:lpstr>
      <vt:lpstr>Barlow ExtraBold</vt:lpstr>
      <vt:lpstr>Special Elite</vt:lpstr>
      <vt:lpstr>Arial</vt:lpstr>
      <vt:lpstr>Barlow</vt:lpstr>
      <vt:lpstr>Informally Solicited Project Proposal by Slidesgo</vt:lpstr>
      <vt:lpstr>PowerPoint Presentation</vt:lpstr>
      <vt:lpstr>PowerPoint Presentation</vt:lpstr>
      <vt:lpstr>The problem and the goal:</vt:lpstr>
      <vt:lpstr>Drinking Water</vt:lpstr>
      <vt:lpstr>Cheap and effective desalination:</vt:lpstr>
      <vt:lpstr>Our 3D Model:</vt:lpstr>
      <vt:lpstr>Toilet Sanitation</vt:lpstr>
      <vt:lpstr>E-Toilets - But way better!</vt:lpstr>
      <vt:lpstr>How we save water: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Arnav Venkatesh</cp:lastModifiedBy>
  <cp:revision>2</cp:revision>
  <dcterms:modified xsi:type="dcterms:W3CDTF">2023-03-03T12:09:34Z</dcterms:modified>
</cp:coreProperties>
</file>